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handoutMasterIdLst>
    <p:handoutMasterId r:id="rId33"/>
  </p:handoutMasterIdLst>
  <p:sldIdLst>
    <p:sldId id="298" r:id="rId5"/>
    <p:sldId id="301" r:id="rId6"/>
    <p:sldId id="280" r:id="rId7"/>
    <p:sldId id="331" r:id="rId8"/>
    <p:sldId id="332" r:id="rId9"/>
    <p:sldId id="333" r:id="rId10"/>
    <p:sldId id="335" r:id="rId11"/>
    <p:sldId id="336" r:id="rId12"/>
    <p:sldId id="337" r:id="rId13"/>
    <p:sldId id="334" r:id="rId14"/>
    <p:sldId id="338" r:id="rId15"/>
    <p:sldId id="302" r:id="rId16"/>
    <p:sldId id="327" r:id="rId17"/>
    <p:sldId id="303" r:id="rId18"/>
    <p:sldId id="308" r:id="rId19"/>
    <p:sldId id="309" r:id="rId20"/>
    <p:sldId id="310" r:id="rId21"/>
    <p:sldId id="311" r:id="rId22"/>
    <p:sldId id="312" r:id="rId23"/>
    <p:sldId id="313" r:id="rId24"/>
    <p:sldId id="315" r:id="rId25"/>
    <p:sldId id="329" r:id="rId26"/>
    <p:sldId id="317" r:id="rId27"/>
    <p:sldId id="322" r:id="rId28"/>
    <p:sldId id="323" r:id="rId29"/>
    <p:sldId id="326" r:id="rId30"/>
    <p:sldId id="328" r:id="rId31"/>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71" d="100"/>
          <a:sy n="71" d="100"/>
        </p:scale>
        <p:origin x="66" y="924"/>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2023/6/7</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2023/6/7</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lnSpcReduction="10000"/>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r>
              <a:rPr lang="en-US" altLang="ko-KR" sz="4400" dirty="0"/>
              <a:t>Ġ</a:t>
            </a:r>
            <a:endParaRPr lang="ko-KR" altLang="en-US" sz="44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13</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AC844-B200-06CF-08DE-5BC57D33E9DA}"/>
              </a:ext>
            </a:extLst>
          </p:cNvPr>
          <p:cNvSpPr>
            <a:spLocks noGrp="1"/>
          </p:cNvSpPr>
          <p:nvPr>
            <p:ph type="title"/>
          </p:nvPr>
        </p:nvSpPr>
        <p:spPr/>
        <p:txBody>
          <a:bodyPr/>
          <a:lstStyle/>
          <a:p>
            <a:r>
              <a:rPr kumimoji="1" lang="en-US" altLang="ja-JP" dirty="0"/>
              <a:t>V</a:t>
            </a:r>
            <a:r>
              <a:rPr kumimoji="1" lang="ja-JP" altLang="en-US" dirty="0"/>
              <a:t>と</a:t>
            </a:r>
            <a:r>
              <a:rPr lang="en-US" altLang="ja-JP" dirty="0"/>
              <a:t>A</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E3D94CF8-88FD-EAE3-9037-26271376B103}"/>
              </a:ext>
            </a:extLst>
          </p:cNvPr>
          <p:cNvSpPr>
            <a:spLocks noGrp="1"/>
          </p:cNvSpPr>
          <p:nvPr>
            <p:ph idx="1"/>
          </p:nvPr>
        </p:nvSpPr>
        <p:spPr>
          <a:xfrm>
            <a:off x="894903" y="2239164"/>
            <a:ext cx="5059680" cy="3973377"/>
          </a:xfrm>
        </p:spPr>
        <p:txBody>
          <a:bodyPr>
            <a:normAutofit lnSpcReduction="10000"/>
          </a:bodyPr>
          <a:lstStyle/>
          <a:p>
            <a:r>
              <a:rPr kumimoji="1" lang="en-US" altLang="ja-JP" sz="1700" dirty="0" err="1"/>
              <a:t>Mihalis</a:t>
            </a:r>
            <a:r>
              <a:rPr kumimoji="1" lang="en-US" altLang="ja-JP" sz="1700" dirty="0"/>
              <a:t> A. Nicolaou et </a:t>
            </a:r>
            <a:r>
              <a:rPr kumimoji="1" lang="en-US" altLang="ja-JP" sz="1700" dirty="0" err="1"/>
              <a:t>al.,"Correlated</a:t>
            </a:r>
            <a:r>
              <a:rPr kumimoji="1" lang="en-US" altLang="ja-JP" sz="1700" dirty="0"/>
              <a:t>-spaces regression for learning continuous emotion dimensions", MM '13: Proceedings of the 21st ACM international conference on Multimedia, 2013</a:t>
            </a:r>
          </a:p>
          <a:p>
            <a:r>
              <a:rPr lang="en-US" altLang="ja-JP" sz="1700" dirty="0" err="1"/>
              <a:t>Ligang</a:t>
            </a:r>
            <a:r>
              <a:rPr lang="en-US" altLang="ja-JP" sz="1700" dirty="0"/>
              <a:t> Zhang et </a:t>
            </a:r>
            <a:r>
              <a:rPr lang="en-US" altLang="ja-JP" sz="1700" dirty="0" err="1"/>
              <a:t>al.,"Representation</a:t>
            </a:r>
            <a:r>
              <a:rPr lang="en-US" altLang="ja-JP" sz="1700" dirty="0"/>
              <a:t> of facial expression categories in continuous arousal–valence space: Feature and correlation", Image and Vision Computing, 2014</a:t>
            </a:r>
          </a:p>
          <a:p>
            <a:r>
              <a:rPr kumimoji="1" lang="en-US" altLang="ja-JP" sz="2800" dirty="0"/>
              <a:t>V</a:t>
            </a:r>
            <a:r>
              <a:rPr kumimoji="1" lang="ja-JP" altLang="en-US" sz="2800" dirty="0"/>
              <a:t>と</a:t>
            </a:r>
            <a:r>
              <a:rPr lang="en-US" altLang="ja-JP" sz="2800" dirty="0"/>
              <a:t>A</a:t>
            </a:r>
            <a:r>
              <a:rPr kumimoji="1" lang="ja-JP" altLang="en-US" sz="2800" dirty="0"/>
              <a:t>の間、</a:t>
            </a:r>
            <a:r>
              <a:rPr kumimoji="1" lang="ja-JP" altLang="en-US" sz="2800" b="1" dirty="0"/>
              <a:t>弱い相関関係</a:t>
            </a:r>
            <a:r>
              <a:rPr kumimoji="1" lang="ja-JP" altLang="en-US" sz="2800" dirty="0"/>
              <a:t>がある可能性が</a:t>
            </a:r>
            <a:r>
              <a:rPr lang="ja-JP" altLang="en-US" sz="2800" dirty="0"/>
              <a:t>ある</a:t>
            </a:r>
            <a:r>
              <a:rPr kumimoji="1" lang="ja-JP" altLang="en-US" sz="2800" dirty="0"/>
              <a:t>。</a:t>
            </a:r>
            <a:endParaRPr kumimoji="1" lang="en-US" altLang="ja-JP" sz="2800" dirty="0"/>
          </a:p>
          <a:p>
            <a:endParaRPr kumimoji="1" lang="en-US" altLang="ja-JP" dirty="0"/>
          </a:p>
        </p:txBody>
      </p:sp>
      <p:pic>
        <p:nvPicPr>
          <p:cNvPr id="1026" name="Picture 2">
            <a:extLst>
              <a:ext uri="{FF2B5EF4-FFF2-40B4-BE49-F238E27FC236}">
                <a16:creationId xmlns:a16="http://schemas.microsoft.com/office/drawing/2014/main" id="{F2D978F5-A9B2-2FF5-9BCD-A87A88D2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418" y="2239164"/>
            <a:ext cx="4918262" cy="363343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46BF4D7-C786-7BC8-A655-B40A355943C1}"/>
              </a:ext>
            </a:extLst>
          </p:cNvPr>
          <p:cNvSpPr txBox="1"/>
          <p:nvPr/>
        </p:nvSpPr>
        <p:spPr>
          <a:xfrm>
            <a:off x="6237418" y="5872599"/>
            <a:ext cx="5112380" cy="553998"/>
          </a:xfrm>
          <a:prstGeom prst="rect">
            <a:avLst/>
          </a:prstGeom>
          <a:noFill/>
        </p:spPr>
        <p:txBody>
          <a:bodyPr wrap="square" rtlCol="0">
            <a:spAutoFit/>
          </a:bodyPr>
          <a:lstStyle/>
          <a:p>
            <a:r>
              <a:rPr lang="en-US" altLang="ja-JP" sz="1000" dirty="0" err="1"/>
              <a:t>Ligang</a:t>
            </a:r>
            <a:r>
              <a:rPr lang="en-US" altLang="ja-JP" sz="1000" dirty="0"/>
              <a:t> Zhang et </a:t>
            </a:r>
            <a:r>
              <a:rPr lang="en-US" altLang="ja-JP" sz="1000" dirty="0" err="1"/>
              <a:t>al.,"Representation</a:t>
            </a:r>
            <a:r>
              <a:rPr lang="en-US" altLang="ja-JP" sz="1000" dirty="0"/>
              <a:t> of facial expression categories in continuous arousal–valence space: Feature and correlation", Image and Vision Computing, 2014</a:t>
            </a:r>
          </a:p>
          <a:p>
            <a:endParaRPr kumimoji="1" lang="ja-JP" altLang="en-US" sz="1000" dirty="0"/>
          </a:p>
        </p:txBody>
      </p:sp>
    </p:spTree>
    <p:extLst>
      <p:ext uri="{BB962C8B-B14F-4D97-AF65-F5344CB8AC3E}">
        <p14:creationId xmlns:p14="http://schemas.microsoft.com/office/powerpoint/2010/main" val="399733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1582</TotalTime>
  <Words>1519</Words>
  <Application>Microsoft Office PowerPoint</Application>
  <PresentationFormat>ワイド画面</PresentationFormat>
  <Paragraphs>164</Paragraphs>
  <Slides>27</Slides>
  <Notes>1</Notes>
  <HiddenSlides>14</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27</vt:i4>
      </vt:variant>
    </vt:vector>
  </HeadingPairs>
  <TitlesOfParts>
    <vt:vector size="39" baseType="lpstr">
      <vt:lpstr>-apple-system</vt:lpstr>
      <vt:lpstr>Meiryo UI</vt:lpstr>
      <vt:lpstr>Noto Sans CJK KR Regular</vt:lpstr>
      <vt:lpstr>Söhne</vt:lpstr>
      <vt:lpstr>Meiryo</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プレゼンテーション</vt:lpstr>
      <vt:lpstr>EmoBank</vt:lpstr>
      <vt:lpstr>EmoBankのデータ分析</vt:lpstr>
      <vt:lpstr>EmoBankのデータ分析 Pandas Profiling Report</vt:lpstr>
      <vt:lpstr>VとAの間の相関関係</vt:lpstr>
      <vt:lpstr>VADの間の相関関係</vt:lpstr>
      <vt:lpstr>VAD予測モデル</vt:lpstr>
      <vt:lpstr>VAD予測モデル by XGBoost</vt:lpstr>
      <vt:lpstr>RoBERTa</vt:lpstr>
      <vt:lpstr>RoBERTa の Subword Tokenizer</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133</cp:revision>
  <dcterms:created xsi:type="dcterms:W3CDTF">2023-05-18T06:05:56Z</dcterms:created>
  <dcterms:modified xsi:type="dcterms:W3CDTF">2023-06-07T10:29:23Z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